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</p:sldMasterIdLst>
  <p:notesMasterIdLst>
    <p:notesMasterId r:id="rId28"/>
  </p:notesMasterIdLst>
  <p:handoutMasterIdLst>
    <p:handoutMasterId r:id="rId29"/>
  </p:handoutMasterIdLst>
  <p:sldIdLst>
    <p:sldId id="394" r:id="rId4"/>
    <p:sldId id="553" r:id="rId5"/>
    <p:sldId id="555" r:id="rId6"/>
    <p:sldId id="592" r:id="rId7"/>
    <p:sldId id="556" r:id="rId8"/>
    <p:sldId id="589" r:id="rId9"/>
    <p:sldId id="590" r:id="rId10"/>
    <p:sldId id="591" r:id="rId11"/>
    <p:sldId id="561" r:id="rId12"/>
    <p:sldId id="562" r:id="rId13"/>
    <p:sldId id="578" r:id="rId14"/>
    <p:sldId id="579" r:id="rId15"/>
    <p:sldId id="580" r:id="rId16"/>
    <p:sldId id="581" r:id="rId17"/>
    <p:sldId id="582" r:id="rId18"/>
    <p:sldId id="583" r:id="rId19"/>
    <p:sldId id="585" r:id="rId20"/>
    <p:sldId id="586" r:id="rId21"/>
    <p:sldId id="588" r:id="rId22"/>
    <p:sldId id="584" r:id="rId23"/>
    <p:sldId id="572" r:id="rId24"/>
    <p:sldId id="576" r:id="rId25"/>
    <p:sldId id="587" r:id="rId26"/>
    <p:sldId id="575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4" autoAdjust="0"/>
    <p:restoredTop sz="86446" autoAdjust="0"/>
  </p:normalViewPr>
  <p:slideViewPr>
    <p:cSldViewPr>
      <p:cViewPr varScale="1">
        <p:scale>
          <a:sx n="92" d="100"/>
          <a:sy n="92" d="100"/>
        </p:scale>
        <p:origin x="36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8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8149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0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0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1/17/2016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55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0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6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high-quality-code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22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version_of_contro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6012" y="1066800"/>
            <a:ext cx="7772400" cy="1171552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Mocking</a:t>
            </a:r>
            <a:endParaRPr lang="en-US" sz="6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2272929"/>
            <a:ext cx="8229600" cy="803623"/>
          </a:xfrm>
        </p:spPr>
        <p:txBody>
          <a:bodyPr>
            <a:noAutofit/>
          </a:bodyPr>
          <a:lstStyle/>
          <a:p>
            <a:r>
              <a:rPr lang="en-US" sz="3600" dirty="0" smtClean="0"/>
              <a:t>Unit Testing Methods with </a:t>
            </a:r>
            <a:br>
              <a:rPr lang="en-US" sz="3600" dirty="0" smtClean="0"/>
            </a:br>
            <a:r>
              <a:rPr lang="en-US" sz="3600" dirty="0" smtClean="0"/>
              <a:t>External Dependencies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50" name="Picture 2" descr="http://istacee.files.wordpress.com/2013/09/reged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4" y="4114801"/>
            <a:ext cx="2209798" cy="22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1" name="Picture 10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8812" y="3830714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45483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4" name="Picture 4" descr="http://blogs.msdn.com/blogfiles/brada/WindowsLiveWriter/UnitTestingwith.NETRIAServices_A3D5/image_4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1664" y="4130177"/>
            <a:ext cx="2382303" cy="2194423"/>
          </a:xfrm>
          <a:prstGeom prst="roundRect">
            <a:avLst>
              <a:gd name="adj" fmla="val 3589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Mocking</a:t>
            </a:r>
            <a:r>
              <a:rPr lang="en-US" dirty="0" smtClean="0"/>
              <a:t> allows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testing </a:t>
            </a:r>
            <a:r>
              <a:rPr lang="en-US" dirty="0" smtClean="0"/>
              <a:t>code with dependencies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400" dirty="0" smtClean="0"/>
              <a:t>Class / method needs to have its dependencies isolated through abstractions</a:t>
            </a:r>
          </a:p>
          <a:p>
            <a:pPr lvl="1"/>
            <a:r>
              <a:rPr lang="en-US" sz="3400" dirty="0" smtClean="0"/>
              <a:t>We then pass fake (mocked) dependencies and assert if the tested piece of code uses them correctly</a:t>
            </a:r>
          </a:p>
          <a:p>
            <a:pPr lvl="1"/>
            <a:r>
              <a:rPr lang="en-US" sz="3400" dirty="0" smtClean="0"/>
              <a:t>Very helpful technique in data-driven application where data can be different in every test run</a:t>
            </a:r>
            <a:endParaRPr lang="en-US" sz="3400" dirty="0" smtClean="0"/>
          </a:p>
          <a:p>
            <a:pPr lvl="1"/>
            <a:endParaRPr lang="en-US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8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ExtractImageUrls</a:t>
            </a:r>
            <a:r>
              <a:rPr lang="en-US" dirty="0" smtClean="0"/>
              <a:t> cannot be reliably tested</a:t>
            </a:r>
          </a:p>
          <a:p>
            <a:pPr lvl="1"/>
            <a:r>
              <a:rPr lang="en-US" dirty="0" smtClean="0"/>
              <a:t>Accessing external</a:t>
            </a:r>
            <a:br>
              <a:rPr lang="en-US" dirty="0" smtClean="0"/>
            </a:br>
            <a:r>
              <a:rPr lang="en-US" dirty="0" smtClean="0"/>
              <a:t>data can return </a:t>
            </a:r>
            <a:br>
              <a:rPr lang="en-US" dirty="0" smtClean="0"/>
            </a:br>
            <a:r>
              <a:rPr lang="en-US" dirty="0" smtClean="0"/>
              <a:t>different results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Data-Driven Applications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84928" y="1905000"/>
            <a:ext cx="7391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Crawler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IEnumerable&lt;string&gt; ExtractImageUrls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pageUrl)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client = new WebClient();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html = client.DownloadString(pageUrl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this.ParseImages(html);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IEnumerable&lt;string&gt; ParseImages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...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37212" y="3581400"/>
            <a:ext cx="6096000" cy="711453"/>
          </a:xfrm>
          <a:prstGeom prst="rect">
            <a:avLst/>
          </a:prstGeom>
          <a:solidFill>
            <a:srgbClr val="FF0000">
              <a:alpha val="15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2055812" y="4495800"/>
            <a:ext cx="2497988" cy="586523"/>
          </a:xfrm>
          <a:prstGeom prst="wedgeRoundRectCallout">
            <a:avLst>
              <a:gd name="adj1" fmla="val 87631"/>
              <a:gd name="adj2" fmla="val -10859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Dependency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4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Extract said dependency in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Class should receive the interface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US" dirty="0" smtClean="0"/>
              <a:t> of the dependency with static behavior (i.e. always returning same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Pass mock object to the tested class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dirty="0" smtClean="0"/>
              <a:t> if tested class behavior is correct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a Unit with a Dependency?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dependency interface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 class and implement the interface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 Unit with Dependencies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00761"/>
            <a:ext cx="104394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interface IHtmlProvider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string DownloadHtml(string pageUrl);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3886200"/>
            <a:ext cx="10439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class HtmlProvider : IHtmlProvider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string DownloadHtml(string pageUrl)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var client = new WebClient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return client.DownloadString(pageUrl);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304212" y="5334000"/>
            <a:ext cx="2438400" cy="1012172"/>
          </a:xfrm>
          <a:prstGeom prst="wedgeRoundRectCallout">
            <a:avLst>
              <a:gd name="adj1" fmla="val -89004"/>
              <a:gd name="adj2" fmla="val -3762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Extract login into the class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02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through interface in tested class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Unit with </a:t>
            </a:r>
            <a:r>
              <a:rPr lang="en-US" dirty="0" smtClean="0"/>
              <a:t>Dependencies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8712" y="1920419"/>
            <a:ext cx="10693499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Crawler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Crawler(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IHtmlProvider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htmlProvider)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this.HtmlProvider = htmlProvider;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IHtmlProvider HtmlProvider { get; set;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IEnumerable&lt;string&gt; ExtractImageUrls(string pageUrl)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html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this.HtmlProvider.DownloadHtml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(pageUrl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this.ParseImages(html);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151812" y="2924126"/>
            <a:ext cx="3668698" cy="1012172"/>
          </a:xfrm>
          <a:prstGeom prst="wedgeRoundRectCallout">
            <a:avLst>
              <a:gd name="adj1" fmla="val -89287"/>
              <a:gd name="adj2" fmla="val -5200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Dependency Injection through constructor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69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tests project, set up a mock object using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Moq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Unit with Dependencies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821437"/>
            <a:ext cx="10882199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HtmlProviderMock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HtmlProviderMock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this.Setup();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IHtmlProvider HtmlProvider { get; set;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Setup()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 = new Mock&lt;IHtmlProvider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mock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.Setup(p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p.DownloadHtml(It.IsAny&lt;string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&gt;()))</a:t>
            </a:r>
          </a:p>
          <a:p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("&lt;html&gt;...&lt;/html&gt;")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this.HtmlProvider = mock.Object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01221" y="1676400"/>
            <a:ext cx="3558989" cy="1863469"/>
          </a:xfrm>
          <a:prstGeom prst="wedgeRoundRectCallout">
            <a:avLst>
              <a:gd name="adj1" fmla="val -70594"/>
              <a:gd name="adj2" fmla="val 12046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+mj-lt"/>
                <a:cs typeface="Consolas" panose="020B0609020204030204" pitchFamily="49" charset="0"/>
              </a:rPr>
              <a:t>Fake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IHtmlProvider</a:t>
            </a:r>
            <a:r>
              <a:rPr lang="en-US" sz="2200" noProof="1" smtClean="0">
                <a:latin typeface="+mj-lt"/>
                <a:cs typeface="Consolas" panose="020B0609020204030204" pitchFamily="49" charset="0"/>
              </a:rPr>
              <a:t> whose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DownloadHtml()</a:t>
            </a:r>
            <a:r>
              <a:rPr lang="en-US" sz="2200" noProof="1" smtClean="0">
                <a:latin typeface="+mj-lt"/>
                <a:cs typeface="Consolas" panose="020B0609020204030204" pitchFamily="49" charset="0"/>
              </a:rPr>
              <a:t> method always returns the same string</a:t>
            </a:r>
            <a:endParaRPr lang="en-US" sz="2200" noProof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92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 the mock object in the tests to the test class constructor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Unit with Dependencies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821437"/>
            <a:ext cx="10882199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[TestMethod]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ExtractImageUrls_ShouldReturnCollectionOfPageImageUrls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 = new HtmlProviderMock();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crawler = new Crawler(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mock.HtmlProvider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imageUrls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crawler.ExtractImageUrls(string.Empty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OrderBy(url =&gt; url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ToList();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expectedResults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"nakov.png",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"courses/inner/background.jpeg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CollectionAssert.AreEqual(expectedResults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imageUrls);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770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Mocking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c512911.r11.cf3.rackcdn.com/Moq2/mock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295400"/>
            <a:ext cx="4343400" cy="314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8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029200"/>
            <a:ext cx="8938472" cy="820600"/>
          </a:xfrm>
        </p:spPr>
        <p:txBody>
          <a:bodyPr/>
          <a:lstStyle/>
          <a:p>
            <a:r>
              <a:rPr lang="en-US" dirty="0" smtClean="0"/>
              <a:t>Moq</a:t>
            </a:r>
            <a:endParaRPr lang="en-US" dirty="0"/>
          </a:p>
        </p:txBody>
      </p:sp>
      <p:pic>
        <p:nvPicPr>
          <p:cNvPr id="3074" name="Picture 2" descr="http://www.hanselman.com/blog/content/binary/WindowsLiveWriter/MoqLinqandLambdasappliedtoMockObjects_319/iStock_000004250790XSmall_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9557" y="1752600"/>
            <a:ext cx="5842028" cy="2895600"/>
          </a:xfrm>
          <a:prstGeom prst="roundRect">
            <a:avLst>
              <a:gd name="adj" fmla="val 112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35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often used APIs:</a:t>
            </a:r>
          </a:p>
          <a:p>
            <a:pPr lvl="1"/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.Setup()</a:t>
            </a:r>
          </a:p>
          <a:p>
            <a:pPr lvl="1"/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.Verifiable()</a:t>
            </a:r>
          </a:p>
          <a:p>
            <a:pPr lvl="1"/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.Callback()</a:t>
            </a:r>
          </a:p>
          <a:p>
            <a:pPr lvl="1"/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.Returns()</a:t>
            </a:r>
          </a:p>
          <a:p>
            <a:pPr lvl="1"/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.Throws()</a:t>
            </a:r>
          </a:p>
          <a:p>
            <a:pPr lvl="1"/>
            <a:r>
              <a:rPr lang="en-US" dirty="0" err="1" smtClean="0">
                <a:solidFill>
                  <a:schemeClr val="tx2">
                    <a:lumMod val="90000"/>
                  </a:schemeClr>
                </a:solidFill>
              </a:rPr>
              <a:t>It.Is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&lt;type&gt;(x =&gt; condition)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2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is 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Mocking</a:t>
            </a:r>
            <a:r>
              <a:rPr lang="en-US" sz="4000" dirty="0" smtClean="0"/>
              <a:t>?</a:t>
            </a:r>
          </a:p>
          <a:p>
            <a:pPr lvl="1"/>
            <a:r>
              <a:rPr lang="en-US" sz="3800" dirty="0" smtClean="0"/>
              <a:t>Testing Code with External Dependencies</a:t>
            </a:r>
          </a:p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Inversion of Control </a:t>
            </a:r>
            <a:r>
              <a:rPr lang="en-US" sz="4000" dirty="0" smtClean="0"/>
              <a:t>Principle</a:t>
            </a:r>
          </a:p>
          <a:p>
            <a:pPr lvl="1"/>
            <a:r>
              <a:rPr lang="en-US" sz="3800" dirty="0" smtClean="0"/>
              <a:t>Dependency Injection</a:t>
            </a:r>
          </a:p>
          <a:p>
            <a:r>
              <a:rPr lang="en-US" sz="4000" dirty="0" smtClean="0"/>
              <a:t>Mocking Frameworks</a:t>
            </a:r>
          </a:p>
          <a:p>
            <a:pPr lvl="1"/>
            <a:r>
              <a:rPr lang="en-US" sz="3800" noProof="1" smtClean="0"/>
              <a:t>Using </a:t>
            </a:r>
            <a:r>
              <a:rPr lang="en-US" sz="3800" noProof="1" smtClean="0">
                <a:solidFill>
                  <a:schemeClr val="tx2">
                    <a:lumMod val="75000"/>
                  </a:schemeClr>
                </a:solidFill>
              </a:rPr>
              <a:t>Moq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sz="3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Table of Contents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5821" y="1953802"/>
            <a:ext cx="3075002" cy="39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Mocking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Follow the Inversion of Control pattern</a:t>
            </a:r>
            <a:br>
              <a:rPr lang="en-US" sz="3600" dirty="0" smtClean="0"/>
            </a:br>
            <a:r>
              <a:rPr lang="en-US" sz="3600" dirty="0" smtClean="0"/>
              <a:t>to provide external dependencies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Use mocking when your code has</a:t>
            </a:r>
            <a:br>
              <a:rPr lang="en-US" sz="3600" dirty="0" smtClean="0"/>
            </a:br>
            <a:r>
              <a:rPr lang="en-US" sz="3600" dirty="0" smtClean="0"/>
              <a:t>external dependencies</a:t>
            </a:r>
            <a:endParaRPr lang="en-US" sz="3600" dirty="0"/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A buggy dependence may cause correct code </a:t>
            </a:r>
            <a:br>
              <a:rPr lang="en-US" dirty="0" smtClean="0"/>
            </a:br>
            <a:r>
              <a:rPr lang="en-US" dirty="0" smtClean="0"/>
              <a:t>to fail a unit test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Controversial points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Injecting dependencies vs. mocking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Mocking absolutely all dependencies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77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Mocking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https://softuni.bg/courses/high-quality-code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High Quality Code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/>
              <a:t> under </a:t>
            </a:r>
            <a:r>
              <a:rPr lang="en-US" sz="2000">
                <a:hlinkClick r:id="rId8"/>
              </a:rPr>
              <a:t>CC-BY-NC-SA</a:t>
            </a:r>
            <a:r>
              <a:rPr lang="en-US" sz="200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243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5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3140" y="5039900"/>
            <a:ext cx="8938472" cy="903700"/>
          </a:xfrm>
        </p:spPr>
        <p:txBody>
          <a:bodyPr/>
          <a:lstStyle/>
          <a:p>
            <a:r>
              <a:rPr lang="en-US" sz="6000" dirty="0" smtClean="0"/>
              <a:t>Testable Code</a:t>
            </a:r>
            <a:endParaRPr lang="en-US" sz="6000" dirty="0"/>
          </a:p>
        </p:txBody>
      </p:sp>
      <p:pic>
        <p:nvPicPr>
          <p:cNvPr id="2" name="Picture 2" descr="http://www.jamesmcnally.co.uk/wp-content/uploads/2014/02/debugging-suc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86" y="1389200"/>
            <a:ext cx="5891265" cy="348342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1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105400"/>
            <a:ext cx="11804822" cy="1616076"/>
          </a:xfrm>
        </p:spPr>
        <p:txBody>
          <a:bodyPr/>
          <a:lstStyle/>
          <a:p>
            <a:r>
              <a:rPr lang="en-US" dirty="0" smtClean="0"/>
              <a:t>Goal: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decoupling between modules </a:t>
            </a:r>
            <a:r>
              <a:rPr lang="en-US" dirty="0" smtClean="0"/>
              <a:t>through abstractions</a:t>
            </a:r>
          </a:p>
          <a:p>
            <a:pPr lvl="1"/>
            <a:r>
              <a:rPr lang="en-US" dirty="0" smtClean="0"/>
              <a:t>Programming through interfaces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 </a:t>
            </a:r>
            <a:r>
              <a:rPr lang="en-US" dirty="0"/>
              <a:t>– Dependency Inversion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295400"/>
            <a:ext cx="10744198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Dependency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Inversion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says that high-level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should not depend on low-level modules. Both should depend on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"Abstractions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not depend on details. Details should depend on 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Inversion of Control </a:t>
            </a:r>
            <a:r>
              <a:rPr lang="en-US" dirty="0" smtClean="0"/>
              <a:t>Pattern</a:t>
            </a:r>
          </a:p>
          <a:p>
            <a:pPr lvl="1"/>
            <a:r>
              <a:rPr lang="en-US" dirty="0" smtClean="0"/>
              <a:t>Decouples the </a:t>
            </a:r>
            <a:r>
              <a:rPr lang="en-US" dirty="0"/>
              <a:t>execution of a certain task from implementation</a:t>
            </a:r>
          </a:p>
          <a:p>
            <a:pPr lvl="1"/>
            <a:r>
              <a:rPr lang="en-US" dirty="0"/>
              <a:t>Every module can focus on what it is designed for</a:t>
            </a:r>
          </a:p>
          <a:p>
            <a:pPr lvl="1"/>
            <a:r>
              <a:rPr lang="en-US" dirty="0"/>
              <a:t>Modules make no assumptions about what other systems do but rely on their contracts</a:t>
            </a:r>
          </a:p>
          <a:p>
            <a:pPr lvl="1"/>
            <a:r>
              <a:rPr lang="en-US" dirty="0"/>
              <a:t>Replacing modules has no side effect on other </a:t>
            </a:r>
            <a:r>
              <a:rPr lang="en-US" dirty="0" smtClean="0"/>
              <a:t>modules</a:t>
            </a:r>
          </a:p>
          <a:p>
            <a:pPr lvl="1"/>
            <a:r>
              <a:rPr lang="en-US" dirty="0"/>
              <a:t>More info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en.wikipedia.org/wiki/Inversion_of_control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Write Testable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How it should be?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 should be abstractions</a:t>
            </a:r>
          </a:p>
          <a:p>
            <a:r>
              <a:rPr lang="en-US" dirty="0" smtClean="0"/>
              <a:t>How to do it</a:t>
            </a:r>
          </a:p>
          <a:p>
            <a:pPr lvl="1"/>
            <a:r>
              <a:rPr lang="en-US" dirty="0" smtClean="0"/>
              <a:t>Dependency Injection (DI)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Depend </a:t>
            </a:r>
            <a:r>
              <a:rPr lang="en-US" dirty="0" smtClean="0"/>
              <a:t>on Abstractions</a:t>
            </a:r>
            <a:endParaRPr lang="bg-BG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8" y="4057914"/>
            <a:ext cx="2057400" cy="2057400"/>
          </a:xfrm>
          <a:prstGeom prst="roundRect">
            <a:avLst>
              <a:gd name="adj" fmla="val 40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www.codeproject.com/script/Membership/Uploads/3723168/DIP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1676400"/>
            <a:ext cx="3352812" cy="1775352"/>
          </a:xfrm>
          <a:prstGeom prst="roundRect">
            <a:avLst>
              <a:gd name="adj" fmla="val 3849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28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  <a:endParaRPr lang="en-US" dirty="0" smtClean="0"/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Classes self</a:t>
            </a:r>
            <a:r>
              <a:rPr lang="bg-BG" dirty="0" smtClean="0"/>
              <a:t>-</a:t>
            </a:r>
            <a:r>
              <a:rPr lang="en-US" dirty="0" smtClean="0"/>
              <a:t>documenting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</a:t>
            </a:r>
            <a:r>
              <a:rPr lang="en-US" dirty="0"/>
              <a:t>Inversion </a:t>
            </a:r>
            <a:r>
              <a:rPr lang="en-US" dirty="0" smtClean="0"/>
              <a:t>Principle: How?</a:t>
            </a:r>
            <a:endParaRPr lang="bg-BG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01" y="3922650"/>
            <a:ext cx="3129821" cy="2075565"/>
          </a:xfrm>
          <a:prstGeom prst="roundRect">
            <a:avLst>
              <a:gd name="adj" fmla="val 32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31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564" y="1301686"/>
            <a:ext cx="10777848" cy="50229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IReader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IWriter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Copy(IReader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this.reader =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this.writer = writer;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Read / write data through the reader / 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= new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Copy(new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ConsoleReader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(),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("out.txt"));</a:t>
            </a:r>
          </a:p>
        </p:txBody>
      </p:sp>
    </p:spTree>
    <p:extLst>
      <p:ext uri="{BB962C8B-B14F-4D97-AF65-F5344CB8AC3E}">
        <p14:creationId xmlns:p14="http://schemas.microsoft.com/office/powerpoint/2010/main" val="181427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Mocking</a:t>
            </a:r>
            <a:endParaRPr lang="en-US" dirty="0"/>
          </a:p>
        </p:txBody>
      </p:sp>
      <p:pic>
        <p:nvPicPr>
          <p:cNvPr id="2050" name="Picture 2" descr="Are you mocking me?. . ABE You Monique ME? iill) MINNIE.. Gif related, it's the same breed of dog. (I think)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48" y="984845"/>
            <a:ext cx="5029200" cy="4120555"/>
          </a:xfrm>
          <a:prstGeom prst="roundRect">
            <a:avLst>
              <a:gd name="adj" fmla="val 79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5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964</Words>
  <Application>Microsoft Office PowerPoint</Application>
  <PresentationFormat>Custom</PresentationFormat>
  <Paragraphs>224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Mocking</vt:lpstr>
      <vt:lpstr>Table of Contents</vt:lpstr>
      <vt:lpstr>Testable Code</vt:lpstr>
      <vt:lpstr>DIP – Dependency Inversion Principle</vt:lpstr>
      <vt:lpstr>How to Write Testable Code</vt:lpstr>
      <vt:lpstr>Depend on Abstractions</vt:lpstr>
      <vt:lpstr>Dependency Inversion Principle: How?</vt:lpstr>
      <vt:lpstr>Constructor Injection – Example</vt:lpstr>
      <vt:lpstr>Mocking</vt:lpstr>
      <vt:lpstr>Mocking</vt:lpstr>
      <vt:lpstr>Testing Data-Driven Applications</vt:lpstr>
      <vt:lpstr>How to Test a Unit with a Dependency?</vt:lpstr>
      <vt:lpstr>Testing a Unit with Dependencies</vt:lpstr>
      <vt:lpstr>Testing a Unit with Dependencies (2)</vt:lpstr>
      <vt:lpstr>Testing a Unit with Dependencies (3)</vt:lpstr>
      <vt:lpstr>Testing a Unit with Dependencies (4)</vt:lpstr>
      <vt:lpstr>Mocking</vt:lpstr>
      <vt:lpstr>Moq</vt:lpstr>
      <vt:lpstr>Moq</vt:lpstr>
      <vt:lpstr>Mocking</vt:lpstr>
      <vt:lpstr>Summary</vt:lpstr>
      <vt:lpstr>Mocking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2016-01-17T19:29:51Z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